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20" r:id="rId2"/>
    <p:sldMasterId id="2147483738" r:id="rId3"/>
  </p:sldMasterIdLst>
  <p:notesMasterIdLst>
    <p:notesMasterId r:id="rId17"/>
  </p:notesMasterIdLst>
  <p:handoutMasterIdLst>
    <p:handoutMasterId r:id="rId18"/>
  </p:handoutMasterIdLst>
  <p:sldIdLst>
    <p:sldId id="1243" r:id="rId4"/>
    <p:sldId id="1224" r:id="rId5"/>
    <p:sldId id="1281" r:id="rId6"/>
    <p:sldId id="1287" r:id="rId7"/>
    <p:sldId id="1288" r:id="rId8"/>
    <p:sldId id="1272" r:id="rId9"/>
    <p:sldId id="893" r:id="rId10"/>
    <p:sldId id="1275" r:id="rId11"/>
    <p:sldId id="1274" r:id="rId12"/>
    <p:sldId id="456" r:id="rId13"/>
    <p:sldId id="1276" r:id="rId14"/>
    <p:sldId id="1282" r:id="rId15"/>
    <p:sldId id="894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BC7196-563E-408B-B822-0AD889F278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Class – The Book Of Revelation (22)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4A5CE1-A265-44AC-9E3E-D1BFF478EF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7/26/2020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DF098-2CA2-40EE-A28C-3D4E964DC8B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69C449-1DFB-42E5-AAEB-E94E44DB657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B1B85087-C6FA-4465-BD6D-76EACEF9EF9B}" type="slidenum"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488256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Book Of Revelation (22)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7/26/2020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A47C4D4-41D6-4262-AB0E-56CB9FC488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3464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570038" y="1231900"/>
            <a:ext cx="4435475" cy="33274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>
                <a:solidFill>
                  <a:srgbClr val="000000"/>
                </a:solidFill>
              </a:rPr>
              <a:t>Credit given to Ed Bragwell for four points under section I of this sermon</a:t>
            </a:r>
            <a:r>
              <a:rPr lang="en-US" altLang="en-US" b="1"/>
              <a:t>.</a:t>
            </a: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9326" indent="-311279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45118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43164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41212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9258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7305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35353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33399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9609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E440090-0F96-4753-8E2E-008E2031D6F4}" type="slidenum">
              <a:rPr lang="en-US" altLang="en-US" sz="1300" b="0">
                <a:solidFill>
                  <a:prstClr val="black"/>
                </a:solidFill>
              </a:rPr>
              <a:pPr defTabSz="996094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en-US" sz="1300" b="0">
              <a:solidFill>
                <a:prstClr val="black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98E460-51C5-4933-A91F-A379968DF63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7/26/2020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1D3C36-C151-4952-9799-C2961AA63ED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198BB296-353C-486C-9758-96573D37E18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Book Of Revelation (22)</a:t>
            </a:r>
          </a:p>
        </p:txBody>
      </p:sp>
    </p:spTree>
    <p:extLst>
      <p:ext uri="{BB962C8B-B14F-4D97-AF65-F5344CB8AC3E}">
        <p14:creationId xmlns:p14="http://schemas.microsoft.com/office/powerpoint/2010/main" val="38049647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570038" y="1231900"/>
            <a:ext cx="4435475" cy="33274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>
                <a:solidFill>
                  <a:srgbClr val="000000"/>
                </a:solidFill>
              </a:rPr>
              <a:t>Credit given to Ed Bragwell for four points under section I of this sermon</a:t>
            </a:r>
            <a:r>
              <a:rPr lang="en-US" altLang="en-US" b="1"/>
              <a:t>.</a:t>
            </a: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9326" indent="-311279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45118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43164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41212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9258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7305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35353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33399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9609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E440090-0F96-4753-8E2E-008E2031D6F4}" type="slidenum">
              <a:rPr lang="en-US" altLang="en-US" sz="1300" b="0">
                <a:solidFill>
                  <a:prstClr val="black"/>
                </a:solidFill>
              </a:rPr>
              <a:pPr defTabSz="996094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altLang="en-US" sz="1300" b="0">
              <a:solidFill>
                <a:prstClr val="black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6D3D5D-9664-4205-930E-603E2ED70C0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7/26/2020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20C836-65B6-45DC-B706-A7542F3D3EE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75EDECE4-135E-4FEF-AD5C-CA625B3A84B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Book Of Revelation (22)</a:t>
            </a:r>
          </a:p>
        </p:txBody>
      </p:sp>
    </p:spTree>
    <p:extLst>
      <p:ext uri="{BB962C8B-B14F-4D97-AF65-F5344CB8AC3E}">
        <p14:creationId xmlns:p14="http://schemas.microsoft.com/office/powerpoint/2010/main" val="24038893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570038" y="1231900"/>
            <a:ext cx="4435475" cy="33274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>
                <a:solidFill>
                  <a:srgbClr val="000000"/>
                </a:solidFill>
              </a:rPr>
              <a:t>Credit given to Ed Bragwell for four points under section I of this sermon</a:t>
            </a:r>
            <a:r>
              <a:rPr lang="en-US" altLang="en-US" b="1"/>
              <a:t>.</a:t>
            </a: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9326" indent="-311279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45118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43164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41212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9258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7305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35353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33399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9609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E440090-0F96-4753-8E2E-008E2031D6F4}" type="slidenum">
              <a:rPr lang="en-US" altLang="en-US" sz="1300" b="0">
                <a:solidFill>
                  <a:prstClr val="black"/>
                </a:solidFill>
              </a:rPr>
              <a:pPr defTabSz="996094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altLang="en-US" sz="1300" b="0">
              <a:solidFill>
                <a:prstClr val="black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685ACD-972B-4F3F-B0D4-AC740518B7D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7/26/2020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6EA6EA-9497-40E2-B232-9A1A052A6C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48F9ED67-9C3E-4364-9641-03B4017F6CE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Book Of Revelation (22)</a:t>
            </a:r>
          </a:p>
        </p:txBody>
      </p:sp>
    </p:spTree>
    <p:extLst>
      <p:ext uri="{BB962C8B-B14F-4D97-AF65-F5344CB8AC3E}">
        <p14:creationId xmlns:p14="http://schemas.microsoft.com/office/powerpoint/2010/main" val="795116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570038" y="1231900"/>
            <a:ext cx="4435475" cy="33274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>
                <a:solidFill>
                  <a:srgbClr val="000000"/>
                </a:solidFill>
              </a:rPr>
              <a:t>Credit given to Ed Bragwell for four points under section I of this sermon</a:t>
            </a:r>
            <a:r>
              <a:rPr lang="en-US" altLang="en-US" b="1"/>
              <a:t>.</a:t>
            </a: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9326" indent="-311279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45118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43164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41212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9258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7305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35353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33399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9609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E440090-0F96-4753-8E2E-008E2031D6F4}" type="slidenum">
              <a:rPr lang="en-US" altLang="en-US" sz="1300" b="0">
                <a:solidFill>
                  <a:prstClr val="black"/>
                </a:solidFill>
              </a:rPr>
              <a:pPr defTabSz="996094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altLang="en-US" sz="1300" b="0">
              <a:solidFill>
                <a:prstClr val="black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D57394-A3A7-4347-B1CC-08CE71AC54E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7/26/2020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C1E4F4-F181-4AA1-B7C8-D7E8285C4B7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428C7F28-D425-4C1F-92EE-6CA67ABDCFA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Book Of Revelation (22)</a:t>
            </a:r>
          </a:p>
        </p:txBody>
      </p:sp>
    </p:spTree>
    <p:extLst>
      <p:ext uri="{BB962C8B-B14F-4D97-AF65-F5344CB8AC3E}">
        <p14:creationId xmlns:p14="http://schemas.microsoft.com/office/powerpoint/2010/main" val="3635472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570038" y="1231900"/>
            <a:ext cx="4435475" cy="33274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>
                <a:solidFill>
                  <a:srgbClr val="000000"/>
                </a:solidFill>
              </a:rPr>
              <a:t>Credit given to Ed Bragwell for four points under section I of this sermon</a:t>
            </a:r>
            <a:r>
              <a:rPr lang="en-US" altLang="en-US" b="1"/>
              <a:t>.</a:t>
            </a: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9326" indent="-311279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45118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43164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41212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9258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7305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35353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33399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9609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E440090-0F96-4753-8E2E-008E2031D6F4}" type="slidenum">
              <a:rPr lang="en-US" altLang="en-US" sz="1300" b="0">
                <a:solidFill>
                  <a:prstClr val="black"/>
                </a:solidFill>
              </a:rPr>
              <a:pPr defTabSz="996094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altLang="en-US" sz="1300" b="0">
              <a:solidFill>
                <a:prstClr val="black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6C27EA-4A4B-4EBB-BC4F-43F2CC871E63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7/26/2020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7600B2-5D1A-4DDA-83D7-AA83125CE19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B17D4917-81F5-41A9-9FF9-0F20A153D0C0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Book Of Revelation (22)</a:t>
            </a:r>
          </a:p>
        </p:txBody>
      </p:sp>
    </p:spTree>
    <p:extLst>
      <p:ext uri="{BB962C8B-B14F-4D97-AF65-F5344CB8AC3E}">
        <p14:creationId xmlns:p14="http://schemas.microsoft.com/office/powerpoint/2010/main" val="225459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570038" y="1231900"/>
            <a:ext cx="4435475" cy="33274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>
                <a:solidFill>
                  <a:srgbClr val="000000"/>
                </a:solidFill>
              </a:rPr>
              <a:t>Credit given to Ed Bragwell for four points under section I of this sermon</a:t>
            </a:r>
            <a:r>
              <a:rPr lang="en-US" altLang="en-US" b="1"/>
              <a:t>.</a:t>
            </a: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9326" indent="-311279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45118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43164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41212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9258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7305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35353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33399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9609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E440090-0F96-4753-8E2E-008E2031D6F4}" type="slidenum">
              <a:rPr lang="en-US" altLang="en-US" sz="1300" b="0">
                <a:solidFill>
                  <a:prstClr val="black"/>
                </a:solidFill>
              </a:rPr>
              <a:pPr defTabSz="996094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altLang="en-US" sz="1300" b="0">
              <a:solidFill>
                <a:prstClr val="black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E5BB52-FBD9-4C44-9164-049826A4EA8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7/26/2020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E2C716-E3C1-4AED-8AC8-181432A119A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87C61FD1-2C81-48D0-A221-DD0EE0AF3F8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Book Of Revelation (22)</a:t>
            </a:r>
          </a:p>
        </p:txBody>
      </p:sp>
    </p:spTree>
    <p:extLst>
      <p:ext uri="{BB962C8B-B14F-4D97-AF65-F5344CB8AC3E}">
        <p14:creationId xmlns:p14="http://schemas.microsoft.com/office/powerpoint/2010/main" val="891629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570038" y="1231900"/>
            <a:ext cx="4435475" cy="33274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>
                <a:solidFill>
                  <a:srgbClr val="000000"/>
                </a:solidFill>
              </a:rPr>
              <a:t>Credit given to Ed Bragwell for four points under section I of this sermon</a:t>
            </a:r>
            <a:r>
              <a:rPr lang="en-US" altLang="en-US" b="1"/>
              <a:t>.</a:t>
            </a: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9326" indent="-311279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45118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43164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41212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9258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7305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35353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33399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9609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E440090-0F96-4753-8E2E-008E2031D6F4}" type="slidenum">
              <a:rPr lang="en-US" altLang="en-US" sz="1300" b="0">
                <a:solidFill>
                  <a:prstClr val="black"/>
                </a:solidFill>
              </a:rPr>
              <a:pPr defTabSz="996094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altLang="en-US" sz="1300" b="0">
              <a:solidFill>
                <a:prstClr val="black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905C0A-1CA5-4BC7-9BFB-7D93E1B3A31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7/26/2020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BCF665-CC20-433E-B446-DEFECB6D976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1A0E5CCF-8337-4F7D-8377-6CDC7A7F0603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Book Of Revelation (22)</a:t>
            </a:r>
          </a:p>
        </p:txBody>
      </p:sp>
    </p:spTree>
    <p:extLst>
      <p:ext uri="{BB962C8B-B14F-4D97-AF65-F5344CB8AC3E}">
        <p14:creationId xmlns:p14="http://schemas.microsoft.com/office/powerpoint/2010/main" val="22181745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570038" y="1231900"/>
            <a:ext cx="4435475" cy="33274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>
                <a:solidFill>
                  <a:srgbClr val="000000"/>
                </a:solidFill>
              </a:rPr>
              <a:t>Credit given to Ed Bragwell for four points under section I of this sermon</a:t>
            </a:r>
            <a:r>
              <a:rPr lang="en-US" altLang="en-US" b="1"/>
              <a:t>.</a:t>
            </a: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809326" indent="-311279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45118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43164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41212" indent="-249023"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39258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37305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735353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233399" indent="-249023" eaLnBrk="0" fontAlgn="base" hangingPunct="0">
              <a:spcBef>
                <a:spcPct val="0"/>
              </a:spcBef>
              <a:spcAft>
                <a:spcPct val="0"/>
              </a:spcAft>
              <a:defRPr sz="31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99609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AE440090-0F96-4753-8E2E-008E2031D6F4}" type="slidenum">
              <a:rPr lang="en-US" altLang="en-US" sz="1300" b="0">
                <a:solidFill>
                  <a:prstClr val="black"/>
                </a:solidFill>
              </a:rPr>
              <a:pPr defTabSz="996094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 altLang="en-US" sz="1300" b="0">
              <a:solidFill>
                <a:prstClr val="black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EDD12A-E24B-4368-84A8-3853BEF258F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7/26/2020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982581-9A4D-4F8E-AA90-7650D00625F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03245EFF-503C-4468-B556-628F97C3EA4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Book Of Revelation (22)</a:t>
            </a:r>
          </a:p>
        </p:txBody>
      </p:sp>
    </p:spTree>
    <p:extLst>
      <p:ext uri="{BB962C8B-B14F-4D97-AF65-F5344CB8AC3E}">
        <p14:creationId xmlns:p14="http://schemas.microsoft.com/office/powerpoint/2010/main" val="813466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4767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2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738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774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842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559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7201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79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2887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5086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0392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0570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616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0693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4627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9360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7962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5374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300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0254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6849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8595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8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1476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9990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0367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5460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4023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2737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1755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18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0873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696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002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451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297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1613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4282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1618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78300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39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028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804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7638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5371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359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743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063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98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587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14E1C30-FBAE-4A11-A2F4-BC1000893AEE}" type="datetime2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Saturday, August 1, 2020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93406-65C4-4D22-BD95-804FD5C566B8}" type="slidenum">
              <a:rPr lang="en-US" smtClean="0">
                <a:solidFill>
                  <a:prstClr val="black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3202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34295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endParaRPr lang="en-US" sz="12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endParaRPr lang="en-US" sz="12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fld id="{282FA3C6-7C60-430F-B028-42B5104B86BE}" type="slidenum">
              <a:rPr lang="en-US" sz="1200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‹#›</a:t>
            </a:fld>
            <a:endParaRPr lang="en-US" sz="12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28661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July 26,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8636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666946" y="1295400"/>
            <a:ext cx="78486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b="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 the lowest state of religion in a church there may be a few, perhaps quite obscure and of humble rank, who are mourning over the desolations of Zion, and who are sighing for better times</a:t>
            </a:r>
            <a:r>
              <a:rPr lang="en-US" altLang="en-US" sz="3200" b="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(Albert Barnes, </a:t>
            </a:r>
            <a:r>
              <a:rPr lang="en-US" alt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Revelation</a:t>
            </a: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Page 89)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3:1-6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2556BF-67C9-48DE-9C92-19905DC7B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139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67361" y="1422981"/>
            <a:ext cx="9010650" cy="489364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2600" dirty="0"/>
              <a:t>Revelation 3:5-6, </a:t>
            </a:r>
            <a:r>
              <a:rPr lang="en-US" sz="2600" b="0" i="1" dirty="0"/>
              <a:t>“</a:t>
            </a:r>
            <a:r>
              <a:rPr lang="en-US" sz="2600" i="1" dirty="0"/>
              <a:t>He that overcometh shall thus be arrayed in </a:t>
            </a:r>
            <a:r>
              <a:rPr lang="en-US" sz="2600" i="1" u="sng" dirty="0"/>
              <a:t>white garments</a:t>
            </a:r>
            <a:r>
              <a:rPr lang="en-US" sz="2600" i="1" dirty="0"/>
              <a:t>; and </a:t>
            </a:r>
            <a:r>
              <a:rPr lang="en-US" sz="2600" i="1" u="sng" dirty="0"/>
              <a:t>I will in no wise blot his name out of the book of life</a:t>
            </a:r>
            <a:r>
              <a:rPr lang="en-US" sz="2600" i="1" dirty="0"/>
              <a:t>, and </a:t>
            </a:r>
            <a:r>
              <a:rPr lang="en-US" sz="2600" i="1" u="sng" dirty="0"/>
              <a:t>I will confess his name</a:t>
            </a:r>
            <a:r>
              <a:rPr lang="en-US" sz="2600" i="1" dirty="0"/>
              <a:t> before my Father, and before his angels</a:t>
            </a:r>
            <a:r>
              <a:rPr lang="en-US" sz="2600" b="0" i="1" dirty="0"/>
              <a:t>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b="0" dirty="0"/>
              <a:t>A “book” containing the names of all those who belong to God is referred to in both Old and New Testaments</a:t>
            </a:r>
            <a:br>
              <a:rPr lang="en-US" sz="2600" b="0" dirty="0"/>
            </a:br>
            <a:r>
              <a:rPr lang="en-US" sz="2600" b="0" dirty="0"/>
              <a:t>(Exodus 32:32-33; Psalms 69:28; Daniel 12:1; Luke 10:20; </a:t>
            </a:r>
            <a:br>
              <a:rPr lang="en-US" sz="2600" b="0" dirty="0"/>
            </a:br>
            <a:r>
              <a:rPr lang="en-US" sz="2600" b="0" dirty="0"/>
              <a:t>Philippians 4:3; Hebrews 12:22-23)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600" b="0" dirty="0"/>
              <a:t> Revelation 13:8; 17:8; 20:12, 15; 21:27.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b="0" dirty="0"/>
              <a:t>The name of one who overcomes: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600" b="0" dirty="0"/>
              <a:t>Will be confessed before the Father. (Matthew 10:32-33)</a:t>
            </a:r>
          </a:p>
          <a:p>
            <a:pPr marL="1085850" lvl="1" indent="-342900">
              <a:buFont typeface="Arial" panose="020B0604020202020204" pitchFamily="34" charset="0"/>
              <a:buChar char="•"/>
            </a:pPr>
            <a:r>
              <a:rPr lang="en-US" sz="2600" b="0" dirty="0"/>
              <a:t>Will be clothed in the pure robes of eternal life. (7:13-14)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29238" y="609604"/>
            <a:ext cx="79248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defTabSz="4572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III. Promise of Reward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3:1-6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DF44065-B821-460D-9172-2F064048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 b="1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446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628650" y="1422981"/>
            <a:ext cx="7924800" cy="440120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2400" dirty="0"/>
              <a:t>Revelation 3:5-6,</a:t>
            </a:r>
            <a:r>
              <a:rPr lang="en-US" sz="2400" b="0" dirty="0"/>
              <a:t> </a:t>
            </a:r>
            <a:r>
              <a:rPr lang="en-US" sz="2400" b="0" i="1" dirty="0"/>
              <a:t>“</a:t>
            </a:r>
            <a:r>
              <a:rPr lang="en-US" sz="2400" i="1" dirty="0"/>
              <a:t>He that overcometh shall thus be arrayed in white garments; and I will in no wise blot his name out of the book of life, and I will confess his name before my Father, and before his angels.</a:t>
            </a:r>
          </a:p>
          <a:p>
            <a:endParaRPr lang="en-US" sz="2400" i="1" dirty="0"/>
          </a:p>
          <a:p>
            <a:r>
              <a:rPr lang="en-US" sz="2400" i="1" dirty="0"/>
              <a:t>He that hath an ear, let him hear what the Spirit saith to the churches.</a:t>
            </a:r>
            <a:r>
              <a:rPr lang="en-US" sz="2400" b="0" i="1" dirty="0"/>
              <a:t>”</a:t>
            </a:r>
          </a:p>
          <a:p>
            <a:endParaRPr lang="en-US" sz="2400" i="1" dirty="0"/>
          </a:p>
          <a:p>
            <a:r>
              <a:rPr lang="en-US" sz="3200" b="0" dirty="0"/>
              <a:t>Hearing versus Dull of hearing.</a:t>
            </a:r>
            <a:endParaRPr lang="en-US" dirty="0"/>
          </a:p>
          <a:p>
            <a:r>
              <a:rPr lang="en-US" b="0" dirty="0"/>
              <a:t>Proverbs 2:2,</a:t>
            </a:r>
            <a:r>
              <a:rPr lang="en-US" dirty="0"/>
              <a:t> </a:t>
            </a:r>
            <a:r>
              <a:rPr lang="en-US" b="0" i="1" dirty="0"/>
              <a:t>“So as to incline thine ear unto wisdom, And apply thy heart to understanding”</a:t>
            </a:r>
            <a:endParaRPr lang="en-US" sz="3200" b="0" i="1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10384" y="609604"/>
            <a:ext cx="79248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defTabSz="4572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III. Promise of Reward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3:1-6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DF44065-B821-460D-9172-2F064048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 b="1" dirty="0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51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1" name="AutoShape 3"/>
          <p:cNvSpPr>
            <a:spLocks noChangeArrowheads="1"/>
          </p:cNvSpPr>
          <p:nvPr/>
        </p:nvSpPr>
        <p:spPr bwMode="auto">
          <a:xfrm>
            <a:off x="2821104" y="520869"/>
            <a:ext cx="3501791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A Dead Church</a:t>
            </a:r>
          </a:p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Revelation 3:1-6</a:t>
            </a:r>
          </a:p>
        </p:txBody>
      </p:sp>
      <p:sp>
        <p:nvSpPr>
          <p:cNvPr id="114692" name="Text Box 4"/>
          <p:cNvSpPr txBox="1">
            <a:spLocks noChangeArrowheads="1"/>
          </p:cNvSpPr>
          <p:nvPr/>
        </p:nvSpPr>
        <p:spPr bwMode="auto">
          <a:xfrm>
            <a:off x="609601" y="1828800"/>
            <a:ext cx="7924800" cy="461664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571500" indent="-571500" defTabSz="457200" eaLnBrk="0" fontAlgn="base" hangingPunct="0">
              <a:spcBef>
                <a:spcPct val="50000"/>
              </a:spcBef>
              <a:spcAft>
                <a:spcPct val="0"/>
              </a:spcAft>
              <a:buFont typeface="+mj-lt"/>
              <a:buAutoNum type="romanUcPeriod"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Qualities That Did Not Prevent Death</a:t>
            </a:r>
          </a:p>
          <a:p>
            <a:pPr marL="571500" indent="-571500" defTabSz="457200" eaLnBrk="0" fontAlgn="base" hangingPunct="0">
              <a:spcBef>
                <a:spcPct val="50000"/>
              </a:spcBef>
              <a:spcAft>
                <a:spcPct val="0"/>
              </a:spcAft>
              <a:buFont typeface="+mj-lt"/>
              <a:buAutoNum type="romanUcPeriod"/>
            </a:pPr>
            <a:r>
              <a:rPr lang="en-US" altLang="en-US" sz="3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Preventing Death / Reviving Life</a:t>
            </a:r>
          </a:p>
          <a:p>
            <a:pPr defTabSz="4572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Isaiah 55:6-7, </a:t>
            </a:r>
            <a:r>
              <a:rPr lang="en-US" altLang="en-US" sz="2800" i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“Seek ye Jehovah while he may be found; call ye upon him while he is near: let the wicked forsake his way, and the unrighteous man his thoughts; and let him return unto Jehovah, and he will have mercy upon him; and to our God, for he will abundantly pardon.”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3:1-6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03B5F00-CF3C-483D-991A-45F43B442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091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46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46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2E862-DF9B-4095-AB45-FA97B5EBB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4871"/>
            <a:ext cx="7886700" cy="701731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Resources used: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03C2B-197C-47B6-B860-A4CE7A6D0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256" y="825629"/>
            <a:ext cx="8814062" cy="5858014"/>
          </a:xfr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A Study Of The Book Of Revelation by Bob Dodson</a:t>
            </a:r>
          </a:p>
          <a:p>
            <a:r>
              <a:rPr lang="en-US" sz="2000" dirty="0">
                <a:solidFill>
                  <a:schemeClr val="tx1"/>
                </a:solidFill>
              </a:rPr>
              <a:t>More Than Conquerors by William Hendriksen</a:t>
            </a:r>
          </a:p>
          <a:p>
            <a:r>
              <a:rPr lang="en-US" sz="2000" dirty="0">
                <a:solidFill>
                  <a:schemeClr val="tx1"/>
                </a:solidFill>
              </a:rPr>
              <a:t>Overcoming With The Lamb, Florida College Annual Lectures, February 7-10, 1994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Revelation: An Introduction and Commentary by Homer Hailey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 (Truth Commentaries) by Robert Harkrider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 (A Study Workbook) by Robert Harkrider</a:t>
            </a:r>
          </a:p>
          <a:p>
            <a:r>
              <a:rPr lang="en-US" sz="2000" dirty="0">
                <a:solidFill>
                  <a:schemeClr val="tx1"/>
                </a:solidFill>
              </a:rPr>
              <a:t>Revelation by Donnie Rader</a:t>
            </a:r>
          </a:p>
          <a:p>
            <a:r>
              <a:rPr lang="en-US" sz="2000" dirty="0">
                <a:solidFill>
                  <a:schemeClr val="tx1"/>
                </a:solidFill>
              </a:rPr>
              <a:t>Studies In The Book Of Revelation by Ferrell Jenkins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Old Testament In The Book Of Revelation by Ferrell Jenkins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Revelation Of Saint John The Divine by G.B. Caird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Book of Revelation by Foy E. Wallace</a:t>
            </a:r>
          </a:p>
          <a:p>
            <a:r>
              <a:rPr lang="en-US" sz="2000" dirty="0">
                <a:solidFill>
                  <a:schemeClr val="tx1"/>
                </a:solidFill>
              </a:rPr>
              <a:t>The Avenging of the Apostles and Prophets by Arthur M. Ogden</a:t>
            </a:r>
          </a:p>
          <a:p>
            <a:r>
              <a:rPr lang="en-US" sz="2000" dirty="0">
                <a:solidFill>
                  <a:schemeClr val="tx1"/>
                </a:solidFill>
              </a:rPr>
              <a:t>Worthy Is The Lamb by Ray Summers</a:t>
            </a:r>
          </a:p>
          <a:p>
            <a:r>
              <a:rPr lang="en-US" sz="2000" dirty="0">
                <a:solidFill>
                  <a:schemeClr val="tx1"/>
                </a:solidFill>
              </a:rPr>
              <a:t>Written exchange on “The Domitian Persecution” between Arthur M. Ogden and Ferrell Jenkins presented in Searching The Scriptures, June 12, 1989, pages 7-12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224E7D-2D11-4884-8988-18A78F2A0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DD7C3C-26EA-48D1-89DB-82086917E937}" type="slidenum">
              <a:rPr kumimoji="0" lang="en-US" altLang="en-US" sz="900" b="1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462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1312133" y="701040"/>
            <a:ext cx="6519734" cy="92333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“Letter to the Church at Sardis”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Church That Was Dead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065235" y="1981202"/>
            <a:ext cx="7045362" cy="324415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73038" indent="173038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65200"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52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52400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744538" marR="0" lvl="1" indent="-571500" algn="l" defTabSz="152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Identification of the Author (verse 1)</a:t>
            </a:r>
          </a:p>
          <a:p>
            <a:pPr marL="744538" marR="0" lvl="1" indent="-571500" algn="l" defTabSz="152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Commendation (verses 2, 4)</a:t>
            </a:r>
          </a:p>
          <a:p>
            <a:pPr marL="744538" marR="0" lvl="1" indent="-571500" algn="l" defTabSz="152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Condemnation (verses 1, 3)</a:t>
            </a:r>
          </a:p>
          <a:p>
            <a:pPr marL="744538" marR="0" lvl="1" indent="-571500" algn="l" defTabSz="152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Plea to Repent (verse 3)</a:t>
            </a:r>
          </a:p>
          <a:p>
            <a:pPr marL="744538" marR="0" lvl="1" indent="-571500" algn="l" defTabSz="152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>
                <a:tab pos="457200" algn="l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Promise if they Overcome (verses 5-6)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Revelation 3:1-6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78A7031-434C-440B-9204-D5AE255EA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615BA9-689B-4940-B8A1-D0153F61312A}" type="slidenum">
              <a:rPr kumimoji="0" lang="en-US" altLang="en-US" sz="900" b="1" i="0" u="none" strike="noStrike" kern="1200" cap="none" spc="0" normalizeH="0" baseline="0" noProof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211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685800" y="1981204"/>
            <a:ext cx="7010400" cy="440120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Good Reputation (verse 1)</a:t>
            </a:r>
          </a:p>
          <a:p>
            <a:pPr marL="514350" indent="-51435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An Active Program (verse 1)</a:t>
            </a:r>
          </a:p>
          <a:p>
            <a:pPr marL="514350" indent="-51435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 Peaceful Atmosphere</a:t>
            </a:r>
          </a:p>
          <a:p>
            <a:pPr marL="514350" indent="-51435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Some Good Members (verse 4)</a:t>
            </a:r>
          </a:p>
          <a:p>
            <a:pPr marL="1257300" lvl="1" indent="-51435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0" i="1" dirty="0">
                <a:latin typeface="Arial" panose="020B0604020202020204" pitchFamily="34" charset="0"/>
                <a:cs typeface="Arial" panose="020B0604020202020204" pitchFamily="34" charset="0"/>
              </a:rPr>
              <a:t>Good members will not answer for sins of others</a:t>
            </a:r>
          </a:p>
          <a:p>
            <a:pPr marL="1257300" lvl="1" indent="-51435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0" i="1" dirty="0">
                <a:latin typeface="Arial" panose="020B0604020202020204" pitchFamily="34" charset="0"/>
                <a:cs typeface="Arial" panose="020B0604020202020204" pitchFamily="34" charset="0"/>
              </a:rPr>
              <a:t>Good members will not remove the sins of others</a:t>
            </a:r>
          </a:p>
          <a:p>
            <a:pPr marL="1257300" lvl="1" indent="-51435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0" i="1" dirty="0">
                <a:latin typeface="Arial" panose="020B0604020202020204" pitchFamily="34" charset="0"/>
                <a:cs typeface="Arial" panose="020B0604020202020204" pitchFamily="34" charset="0"/>
              </a:rPr>
              <a:t>Good members at Corinth didn’t mean there were not serious problems </a:t>
            </a:r>
            <a:br>
              <a:rPr lang="en-US" altLang="en-US" sz="2400" b="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(1 Corinthians 5, 6)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85800" y="609600"/>
            <a:ext cx="7924800" cy="107721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marL="571500" indent="-571500" defTabSz="457200" eaLnBrk="0" fontAlgn="base" hangingPunct="0">
              <a:spcBef>
                <a:spcPct val="50000"/>
              </a:spcBef>
              <a:spcAft>
                <a:spcPct val="0"/>
              </a:spcAft>
              <a:buFont typeface="+mj-lt"/>
              <a:buAutoNum type="romanUcPeriod"/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Qualities That Did Not Prevent Death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3:1-6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E0D1EB-A465-4434-9B5C-FEB74830E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453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685800" y="1981200"/>
            <a:ext cx="7924800" cy="3170099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Be Watchful (verses 2-3)</a:t>
            </a:r>
          </a:p>
          <a:p>
            <a:pPr marL="514350" indent="-514350" eaLnBrk="0" fontAlgn="base" hangingPunct="0">
              <a:spcAft>
                <a:spcPct val="0"/>
              </a:spcAft>
              <a:buFont typeface="+mj-lt"/>
              <a:buAutoNum type="alphaUcPeriod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Strengthen Things That Remain</a:t>
            </a:r>
            <a:r>
              <a:rPr lang="en-US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(verse 2)</a:t>
            </a:r>
          </a:p>
          <a:p>
            <a:pPr marL="1257300" lvl="1" indent="-51435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0" i="1" dirty="0">
                <a:latin typeface="Arial" panose="020B0604020202020204" pitchFamily="34" charset="0"/>
                <a:cs typeface="Arial" panose="020B0604020202020204" pitchFamily="34" charset="0"/>
              </a:rPr>
              <a:t>Use and exercise the strength you have!</a:t>
            </a:r>
          </a:p>
          <a:p>
            <a:pPr marL="1257300" lvl="1" indent="-51435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0" i="1" dirty="0">
                <a:latin typeface="Arial" panose="020B0604020202020204" pitchFamily="34" charset="0"/>
                <a:cs typeface="Arial" panose="020B0604020202020204" pitchFamily="34" charset="0"/>
              </a:rPr>
              <a:t>May refer to persons – Warn and strengthen them lest they become like the rest</a:t>
            </a:r>
          </a:p>
          <a:p>
            <a:pPr marL="1257300" lvl="1" indent="-51435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0" i="1" dirty="0">
                <a:latin typeface="Arial" panose="020B0604020202020204" pitchFamily="34" charset="0"/>
                <a:cs typeface="Arial" panose="020B0604020202020204" pitchFamily="34" charset="0"/>
              </a:rPr>
              <a:t>More likely refers to deeds – love, faith, service you have – strengthen these lest they die too</a:t>
            </a:r>
          </a:p>
          <a:p>
            <a:pPr marL="1257300" lvl="1" indent="-514350" eaLnBrk="0" fontAlgn="base" hangingPunct="0">
              <a:spcAft>
                <a:spcPct val="0"/>
              </a:spcAft>
              <a:buFont typeface="+mj-lt"/>
              <a:buAutoNum type="arabicPeriod"/>
            </a:pPr>
            <a:r>
              <a:rPr lang="en-US" altLang="en-US" sz="2400" b="0" i="1" dirty="0">
                <a:latin typeface="Arial" panose="020B0604020202020204" pitchFamily="34" charset="0"/>
                <a:cs typeface="Arial" panose="020B0604020202020204" pitchFamily="34" charset="0"/>
              </a:rPr>
              <a:t>Had started – had not continued</a:t>
            </a:r>
            <a:endParaRPr lang="en-US" dirty="0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85800" y="609604"/>
            <a:ext cx="79248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defTabSz="4572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II. Preventing Death / Reviving Life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3:1-6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B328D1-6E0A-40C0-97D2-4D3FA0D09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18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352426" y="1651383"/>
            <a:ext cx="8210551" cy="440120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b="0" dirty="0"/>
              <a:t>Revelation 3:2, </a:t>
            </a:r>
            <a:r>
              <a:rPr lang="en-US" b="0" i="1" dirty="0"/>
              <a:t>“for I have found no works of thine perfected before my God.”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0" i="1" dirty="0"/>
              <a:t>	</a:t>
            </a:r>
            <a:r>
              <a:rPr lang="en-US" b="0" dirty="0"/>
              <a:t>The Galatians had started, but not finished. Galatians 5:7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0" dirty="0"/>
              <a:t>The Corinthians had started a collection, but had </a:t>
            </a:r>
            <a:br>
              <a:rPr lang="en-US" b="0" dirty="0"/>
            </a:br>
            <a:r>
              <a:rPr lang="en-US" b="0" dirty="0"/>
              <a:t>not finished. 2 Corinthians 9:2-5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0" dirty="0"/>
              <a:t>Some do not finish, because they have not counted the cost. Luke 14:28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0" dirty="0"/>
              <a:t>Some do not finish, because they have no clear goal. Philippians 3:14; Hebrews 12:1-2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85800" y="609604"/>
            <a:ext cx="79248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defTabSz="4572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II. Preventing Death / Reviving Life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3:1-6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B328D1-6E0A-40C0-97D2-4D3FA0D09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C9A3A3-F80D-4879-A70A-F7CDA251DDB1}"/>
              </a:ext>
            </a:extLst>
          </p:cNvPr>
          <p:cNvSpPr txBox="1"/>
          <p:nvPr/>
        </p:nvSpPr>
        <p:spPr>
          <a:xfrm>
            <a:off x="2745084" y="6052588"/>
            <a:ext cx="58655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dirty="0">
                <a:solidFill>
                  <a:prstClr val="white"/>
                </a:solidFill>
                <a:latin typeface="Corbel" panose="020B0503020204020204"/>
              </a:rPr>
              <a:t>(Ferrell Jenkins, Studies In The Book Of Revelation, Page 62)</a:t>
            </a:r>
          </a:p>
        </p:txBody>
      </p:sp>
    </p:spTree>
    <p:extLst>
      <p:ext uri="{BB962C8B-B14F-4D97-AF65-F5344CB8AC3E}">
        <p14:creationId xmlns:p14="http://schemas.microsoft.com/office/powerpoint/2010/main" val="2235388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179109" y="1193553"/>
            <a:ext cx="8851769" cy="563231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14350" indent="-514350" eaLnBrk="0" fontAlgn="base" hangingPunct="0">
              <a:buFont typeface="+mj-lt"/>
              <a:buAutoNum type="alphaUcPeriod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Be Watchful (verses 2-3)</a:t>
            </a:r>
          </a:p>
          <a:p>
            <a:pPr marL="514350" indent="-514350" eaLnBrk="0" fontAlgn="base" hangingPunct="0">
              <a:buFont typeface="+mj-lt"/>
              <a:buAutoNum type="alphaUcPeriod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Strengthen Things That Remain</a:t>
            </a:r>
            <a:r>
              <a:rPr lang="en-US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(verse 2)</a:t>
            </a:r>
          </a:p>
          <a:p>
            <a:pPr marL="514350" indent="-514350" eaLnBrk="0" fontAlgn="base" hangingPunct="0">
              <a:buFont typeface="+mj-lt"/>
              <a:buAutoNum type="alphaUcPeriod"/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Remember and Repent (verse 3)</a:t>
            </a:r>
          </a:p>
          <a:p>
            <a:pPr marL="1257300" lvl="1" indent="-514350" eaLnBrk="0" fontAlgn="base" hangingPunct="0">
              <a:buFont typeface="+mj-lt"/>
              <a:buAutoNum type="arabicPeriod"/>
            </a:pPr>
            <a:r>
              <a:rPr lang="en-US" altLang="en-US" sz="2400" b="0" i="1" dirty="0">
                <a:latin typeface="Arial" panose="020B0604020202020204" pitchFamily="34" charset="0"/>
                <a:cs typeface="Arial" panose="020B0604020202020204" pitchFamily="34" charset="0"/>
              </a:rPr>
              <a:t>Remember how they had embraced the gospel</a:t>
            </a:r>
          </a:p>
          <a:p>
            <a:pPr marL="1657350" lvl="2" indent="-514350" eaLnBrk="0" fontAlgn="base" hangingPunct="0">
              <a:buFont typeface="+mj-lt"/>
              <a:buAutoNum type="alphaLcPeriod"/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Perhaps with zeal and excitement – now gone</a:t>
            </a:r>
          </a:p>
          <a:p>
            <a:pPr marL="1657350" lvl="2" indent="-514350" eaLnBrk="0" fontAlgn="base" hangingPunct="0">
              <a:buFont typeface="+mj-lt"/>
              <a:buAutoNum type="alphaLcPeriod"/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Perhaps with joy – been lost</a:t>
            </a:r>
          </a:p>
          <a:p>
            <a:pPr marL="1257300" lvl="1" indent="-514350" eaLnBrk="0" fontAlgn="base" hangingPunct="0">
              <a:buFont typeface="+mj-lt"/>
              <a:buAutoNum type="arabicPeriod"/>
            </a:pPr>
            <a:r>
              <a:rPr lang="en-US" altLang="en-US" sz="2400" b="0" i="1" dirty="0">
                <a:latin typeface="Arial" panose="020B0604020202020204" pitchFamily="34" charset="0"/>
                <a:cs typeface="Arial" panose="020B0604020202020204" pitchFamily="34" charset="0"/>
              </a:rPr>
              <a:t>Remember what they heard – the truth!</a:t>
            </a: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 cf. 2:5; Galatians 1:8-9</a:t>
            </a:r>
          </a:p>
          <a:p>
            <a:pPr marL="1657350" lvl="2" indent="-514350" eaLnBrk="0" fontAlgn="base" hangingPunct="0">
              <a:buFont typeface="+mj-lt"/>
              <a:buAutoNum type="alphaLcPeriod"/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Now have forgotten (cf. Hebrews 5:12)</a:t>
            </a:r>
          </a:p>
          <a:p>
            <a:pPr marL="1657350" lvl="2" indent="-514350" eaLnBrk="0" fontAlgn="base" hangingPunct="0">
              <a:buFont typeface="+mj-lt"/>
              <a:buAutoNum type="alphaLcPeriod"/>
            </a:pPr>
            <a:r>
              <a:rPr lang="en-US" altLang="en-US" sz="2400" b="0" dirty="0">
                <a:latin typeface="Arial" panose="020B0604020202020204" pitchFamily="34" charset="0"/>
                <a:cs typeface="Arial" panose="020B0604020202020204" pitchFamily="34" charset="0"/>
              </a:rPr>
              <a:t>Not practicing now.</a:t>
            </a:r>
          </a:p>
          <a:p>
            <a:pPr marL="1657350" lvl="2" indent="-514350" eaLnBrk="0" fontAlgn="base" hangingPunct="0">
              <a:buFont typeface="+mj-lt"/>
              <a:buAutoNum type="alphaLcPeriod"/>
            </a:pPr>
            <a:r>
              <a:rPr lang="en-US" altLang="en-US" sz="2400" b="0" i="1" dirty="0">
                <a:latin typeface="Arial" panose="020B0604020202020204" pitchFamily="34" charset="0"/>
                <a:cs typeface="Arial" panose="020B0604020202020204" pitchFamily="34" charset="0"/>
              </a:rPr>
              <a:t>Repent – change – go back!</a:t>
            </a:r>
            <a:endParaRPr lang="en-US" dirty="0"/>
          </a:p>
          <a:p>
            <a:r>
              <a:rPr lang="en-US" b="0" dirty="0"/>
              <a:t>Revelation 3:3, </a:t>
            </a:r>
            <a:r>
              <a:rPr lang="en-US" b="0" i="1" dirty="0"/>
              <a:t>“If therefore thou shalt not watch, I will come as a thief, and thou shalt not know what hour I will come upon thee.”</a:t>
            </a:r>
            <a:endParaRPr lang="en-US" altLang="en-US" sz="4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85800" y="609604"/>
            <a:ext cx="79248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defTabSz="4572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II. Preventing Death / Reviving Life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3:1-6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DF44065-B821-460D-9172-2F064048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279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3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5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5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35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5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5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35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5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5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35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35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35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35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5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5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131975" y="1773404"/>
            <a:ext cx="8831050" cy="364715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3300" b="0" i="1" dirty="0">
                <a:latin typeface="Arial" panose="020B0604020202020204" pitchFamily="34" charset="0"/>
                <a:cs typeface="Arial" panose="020B0604020202020204" pitchFamily="34" charset="0"/>
              </a:rPr>
              <a:t>Five admonitions:</a:t>
            </a:r>
          </a:p>
          <a:p>
            <a:pPr marL="1314450" lvl="1" indent="-5715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3300" b="0" i="1" dirty="0">
                <a:latin typeface="Arial" panose="020B0604020202020204" pitchFamily="34" charset="0"/>
                <a:cs typeface="Arial" panose="020B0604020202020204" pitchFamily="34" charset="0"/>
              </a:rPr>
              <a:t>Be watchful</a:t>
            </a:r>
            <a:r>
              <a:rPr lang="en-US" altLang="en-US" sz="3300" b="0" dirty="0">
                <a:latin typeface="Arial" panose="020B0604020202020204" pitchFamily="34" charset="0"/>
                <a:cs typeface="Arial" panose="020B0604020202020204" pitchFamily="34" charset="0"/>
              </a:rPr>
              <a:t> (1 Peter 5:8);</a:t>
            </a:r>
          </a:p>
          <a:p>
            <a:pPr marL="1314450" lvl="1" indent="-5715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3300" b="0" i="1" dirty="0">
                <a:latin typeface="Arial" panose="020B0604020202020204" pitchFamily="34" charset="0"/>
                <a:cs typeface="Arial" panose="020B0604020202020204" pitchFamily="34" charset="0"/>
              </a:rPr>
              <a:t>Strengthen the things which remain</a:t>
            </a:r>
            <a:br>
              <a:rPr lang="en-US" altLang="en-US" sz="3300" b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3300" b="0" dirty="0">
                <a:latin typeface="Arial" panose="020B0604020202020204" pitchFamily="34" charset="0"/>
                <a:cs typeface="Arial" panose="020B0604020202020204" pitchFamily="34" charset="0"/>
              </a:rPr>
              <a:t>(1 Corinthians 15:58);</a:t>
            </a:r>
          </a:p>
          <a:p>
            <a:pPr marL="1314450" lvl="1" indent="-5715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3300" b="0" i="1" dirty="0">
                <a:latin typeface="Arial" panose="020B0604020202020204" pitchFamily="34" charset="0"/>
                <a:cs typeface="Arial" panose="020B0604020202020204" pitchFamily="34" charset="0"/>
              </a:rPr>
              <a:t>Remember</a:t>
            </a:r>
            <a:r>
              <a:rPr lang="en-US" altLang="en-US" sz="3300" b="0" dirty="0">
                <a:latin typeface="Arial" panose="020B0604020202020204" pitchFamily="34" charset="0"/>
                <a:cs typeface="Arial" panose="020B0604020202020204" pitchFamily="34" charset="0"/>
              </a:rPr>
              <a:t> (Luke 15:17-21);</a:t>
            </a:r>
          </a:p>
          <a:p>
            <a:pPr marL="1314450" lvl="1" indent="-5715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3300" b="0" i="1" dirty="0">
                <a:latin typeface="Arial" panose="020B0604020202020204" pitchFamily="34" charset="0"/>
                <a:cs typeface="Arial" panose="020B0604020202020204" pitchFamily="34" charset="0"/>
              </a:rPr>
              <a:t>“Keep it” … Hold fast</a:t>
            </a:r>
            <a:r>
              <a:rPr lang="en-US" altLang="en-US" sz="3300" b="0" dirty="0">
                <a:latin typeface="Arial" panose="020B0604020202020204" pitchFamily="34" charset="0"/>
                <a:cs typeface="Arial" panose="020B0604020202020204" pitchFamily="34" charset="0"/>
              </a:rPr>
              <a:t> (2 Timothy 1:13);</a:t>
            </a:r>
          </a:p>
          <a:p>
            <a:pPr marL="1314450" lvl="1" indent="-571500" eaLnBrk="0" fontAlgn="base" hangingPunct="0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sz="3300" b="0" i="1" dirty="0">
                <a:latin typeface="Arial" panose="020B0604020202020204" pitchFamily="34" charset="0"/>
                <a:cs typeface="Arial" panose="020B0604020202020204" pitchFamily="34" charset="0"/>
              </a:rPr>
              <a:t>Repent</a:t>
            </a:r>
            <a:r>
              <a:rPr lang="en-US" altLang="en-US" sz="3300" b="0" dirty="0">
                <a:latin typeface="Arial" panose="020B0604020202020204" pitchFamily="34" charset="0"/>
                <a:cs typeface="Arial" panose="020B0604020202020204" pitchFamily="34" charset="0"/>
              </a:rPr>
              <a:t> (Acts 8:22)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85800" y="609604"/>
            <a:ext cx="79248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defTabSz="4572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II. Preventing Death / Reviving Life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3:1-6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DF44065-B821-460D-9172-2F064048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6544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2" name="Text Box 10"/>
          <p:cNvSpPr txBox="1">
            <a:spLocks noChangeArrowheads="1"/>
          </p:cNvSpPr>
          <p:nvPr/>
        </p:nvSpPr>
        <p:spPr bwMode="auto">
          <a:xfrm>
            <a:off x="235673" y="1314450"/>
            <a:ext cx="8702464" cy="532453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517525"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517525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2400" dirty="0"/>
              <a:t> </a:t>
            </a:r>
            <a:r>
              <a:rPr lang="en-US" b="0" dirty="0"/>
              <a:t>Revelation 3:4, </a:t>
            </a:r>
            <a:r>
              <a:rPr lang="en-US" b="0" i="1" dirty="0"/>
              <a:t>“But thou hast a </a:t>
            </a:r>
            <a:r>
              <a:rPr lang="en-US" sz="3200" b="0" i="1" dirty="0"/>
              <a:t>FEW</a:t>
            </a:r>
            <a:r>
              <a:rPr lang="en-US" b="0" i="1" dirty="0"/>
              <a:t> names in Sardis that did not defile their garments: and they shall walk with me in white; for they are worthy.”</a:t>
            </a:r>
          </a:p>
          <a:p>
            <a:r>
              <a:rPr lang="en-US" b="0" i="1" dirty="0"/>
              <a:t>Few</a:t>
            </a:r>
            <a:r>
              <a:rPr lang="en-US" b="0" dirty="0"/>
              <a:t> … Genesis 6; Numbers 14; Matthew 7:13-14</a:t>
            </a:r>
          </a:p>
          <a:p>
            <a:pPr marL="519113" indent="-519113"/>
            <a:r>
              <a:rPr lang="en-US" b="0" dirty="0"/>
              <a:t>1.	Judgment will be upon individuals, not 	congregations. Romans 14:12</a:t>
            </a:r>
          </a:p>
          <a:p>
            <a:pPr marL="514350" indent="-514350">
              <a:buFontTx/>
              <a:buAutoNum type="arabicPeriod" startAt="2"/>
            </a:pPr>
            <a:r>
              <a:rPr lang="en-US" b="0" dirty="0"/>
              <a:t>Some had not soiled their garments by compromising with evil.</a:t>
            </a:r>
          </a:p>
          <a:p>
            <a:pPr marL="514350" indent="-514350">
              <a:buFontTx/>
              <a:buAutoNum type="arabicPeriod" startAt="2"/>
            </a:pPr>
            <a:r>
              <a:rPr lang="en-US" b="0" dirty="0"/>
              <a:t>To </a:t>
            </a:r>
            <a:r>
              <a:rPr lang="en-US" b="0" i="1" dirty="0"/>
              <a:t>“walk”</a:t>
            </a:r>
            <a:r>
              <a:rPr lang="en-US" b="0" dirty="0"/>
              <a:t> (Amos 3:3) implies fellowship.</a:t>
            </a:r>
          </a:p>
          <a:p>
            <a:pPr marL="514350" indent="-514350">
              <a:buFontTx/>
              <a:buAutoNum type="arabicPeriod" startAt="2"/>
            </a:pPr>
            <a:r>
              <a:rPr lang="en-US" b="0" i="1" dirty="0"/>
              <a:t>“In white”</a:t>
            </a:r>
            <a:r>
              <a:rPr lang="en-US" b="0" dirty="0"/>
              <a:t> (Revelation 3:4-5; 4:4; 7:9, 13) may refer to the Roman custom of military triumph where the nobles marched through the streets of Rome in white togas.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85800" y="609604"/>
            <a:ext cx="7924800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 algn="ctr" defTabSz="45720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II. Preventing Death / Reviving Life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3:1-6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DF44065-B821-460D-9172-2F064048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fld id="{A5615BA9-689B-4940-B8A1-D0153F61312A}" type="slidenum">
              <a:rPr lang="en-US" altLang="en-US" b="1"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latin typeface="Times New Roman" panose="02020603050405020304" pitchFamily="18" charset="0"/>
              </a:rPr>
              <a:pPr defTabSz="457200" eaLnBrk="0" fontAlgn="base" hangingPunct="0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 b="1"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72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1_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3.xml><?xml version="1.0" encoding="utf-8"?>
<a:theme xmlns:a="http://schemas.openxmlformats.org/drawingml/2006/main" name="2_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1369</Words>
  <Application>Microsoft Office PowerPoint</Application>
  <PresentationFormat>On-screen Show (4:3)</PresentationFormat>
  <Paragraphs>157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Corbel</vt:lpstr>
      <vt:lpstr>Times New Roman</vt:lpstr>
      <vt:lpstr>Depth</vt:lpstr>
      <vt:lpstr>1_Depth</vt:lpstr>
      <vt:lpstr>2_Depth</vt:lpstr>
      <vt:lpstr>A Study Of  The Book Of Revelation</vt:lpstr>
      <vt:lpstr>Resources used: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Revelation (7-26-20)</dc:title>
  <dc:creator>Micky Galloway</dc:creator>
  <cp:lastModifiedBy>Richard Lidh</cp:lastModifiedBy>
  <cp:revision>13</cp:revision>
  <cp:lastPrinted>2020-08-01T19:14:18Z</cp:lastPrinted>
  <dcterms:created xsi:type="dcterms:W3CDTF">2020-07-26T22:11:17Z</dcterms:created>
  <dcterms:modified xsi:type="dcterms:W3CDTF">2020-08-01T19:14:22Z</dcterms:modified>
</cp:coreProperties>
</file>